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73" r:id="rId3"/>
    <p:sldId id="307" r:id="rId4"/>
    <p:sldId id="277" r:id="rId5"/>
    <p:sldId id="282" r:id="rId6"/>
    <p:sldId id="305" r:id="rId7"/>
    <p:sldId id="276" r:id="rId8"/>
    <p:sldId id="452" r:id="rId9"/>
    <p:sldId id="281" r:id="rId10"/>
    <p:sldId id="319" r:id="rId11"/>
    <p:sldId id="454" r:id="rId12"/>
    <p:sldId id="317" r:id="rId13"/>
    <p:sldId id="316" r:id="rId14"/>
    <p:sldId id="456" r:id="rId15"/>
    <p:sldId id="315" r:id="rId16"/>
    <p:sldId id="320" r:id="rId17"/>
    <p:sldId id="322" r:id="rId18"/>
    <p:sldId id="458" r:id="rId19"/>
    <p:sldId id="321" r:id="rId20"/>
    <p:sldId id="314" r:id="rId21"/>
    <p:sldId id="460" r:id="rId22"/>
    <p:sldId id="313" r:id="rId23"/>
    <p:sldId id="312" r:id="rId24"/>
    <p:sldId id="462" r:id="rId25"/>
    <p:sldId id="324" r:id="rId26"/>
    <p:sldId id="325" r:id="rId27"/>
    <p:sldId id="327" r:id="rId28"/>
    <p:sldId id="329" r:id="rId29"/>
    <p:sldId id="332" r:id="rId30"/>
    <p:sldId id="331" r:id="rId31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5" autoAdjust="0"/>
  </p:normalViewPr>
  <p:slideViewPr>
    <p:cSldViewPr snapToGrid="0">
      <p:cViewPr varScale="1">
        <p:scale>
          <a:sx n="68" d="100"/>
          <a:sy n="68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2"/>
            <a:ext cx="2918831" cy="495029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1376BE16-BA63-4B28-A7E6-BFE86DC925F7}" type="datetimeFigureOut">
              <a:rPr lang="tr-TR" smtClean="0"/>
              <a:pPr/>
              <a:t>28.06.2019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8AC674EB-2CC1-4633-AF25-D5AAB5B09D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99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9864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3251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72604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20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55831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21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06975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22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23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9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27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49291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28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4713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29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43351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30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2316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63575" y="804863"/>
            <a:ext cx="5349875" cy="40132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27537-2B91-4419-8ED6-33A86AD0DE80}" type="slidenum">
              <a:rPr lang="tr-TR" altLang="tr-TR" smtClean="0"/>
              <a:pPr>
                <a:defRPr/>
              </a:pPr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361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3079-493E-48CF-B84C-9C975A672B12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1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72FE-2368-4949-8256-8FB25075DC0B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45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EE12-271E-4EF6-A649-E4CE1575DF69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698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D3B5-344B-46CD-8A81-12AE8A16D85D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14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CBFF-3AF0-49A1-BB1D-EB64FF58DA23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40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B8F6-7EC5-4459-9D00-73481ACBFA46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32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4B13-89B3-4191-A430-82CBFC04999C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74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3E13-4593-43A8-AEE5-D150F8E25E51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7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0E3-FF1E-419D-8714-C1BBA6C19C92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85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D215-FF4C-4519-95AA-581F4EC950BC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77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8CD1-0B90-4005-B533-FE1F8B3CA026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F35-D927-4360-B7CA-9FEE71FFD50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168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4248-6C83-44D2-96A4-5D814C7C7C6B}" type="datetime1">
              <a:rPr lang="tr-TR" smtClean="0"/>
              <a:pPr/>
              <a:t>28.06.2019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FF35-D927-4360-B7CA-9FEE71FFD50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Metin kutusu 6"/>
          <p:cNvSpPr txBox="1"/>
          <p:nvPr userDrawn="1"/>
        </p:nvSpPr>
        <p:spPr>
          <a:xfrm>
            <a:off x="8283389" y="6538915"/>
            <a:ext cx="73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9AAEAE3-8AAF-4FF6-BE13-CEEB63377D1D}" type="slidenum">
              <a:rPr lang="tr-TR" sz="1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r>
              <a:rPr lang="tr-TR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143172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1043400" y="2176185"/>
            <a:ext cx="7848600" cy="1774304"/>
          </a:xfrm>
          <a:prstGeom prst="rect">
            <a:avLst/>
          </a:prstGeom>
        </p:spPr>
        <p:txBody>
          <a:bodyPr/>
          <a:lstStyle/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 YILI</a:t>
            </a:r>
          </a:p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6" lvl="0" indent="-171446" algn="ctr" defTabSz="685783">
              <a:lnSpc>
                <a:spcPct val="90000"/>
              </a:lnSpc>
              <a:spcBef>
                <a:spcPts val="750"/>
              </a:spcBef>
              <a:defRPr/>
            </a:pPr>
            <a:r>
              <a:rPr lang="tr-TR" sz="2800" dirty="0"/>
              <a:t>KÖYDES ÇALIŞMALARI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BİLGİ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NOTU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91327"/>
              </p:ext>
            </p:extLst>
          </p:nvPr>
        </p:nvGraphicFramePr>
        <p:xfrm>
          <a:off x="115774" y="1278720"/>
          <a:ext cx="8929750" cy="5206482"/>
        </p:xfrm>
        <a:graphic>
          <a:graphicData uri="http://schemas.openxmlformats.org/drawingml/2006/table">
            <a:tbl>
              <a:tblPr/>
              <a:tblGrid>
                <a:gridCol w="1909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295">
                  <a:extLst>
                    <a:ext uri="{9D8B030D-6E8A-4147-A177-3AD203B41FA5}">
                      <a16:colId xmlns:a16="http://schemas.microsoft.com/office/drawing/2014/main" val="1024486159"/>
                    </a:ext>
                  </a:extLst>
                </a:gridCol>
                <a:gridCol w="206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MERKEZ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İÇMESULARI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9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9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CEMALLER KÖYÜ İÇMESUYU TERFİ HATTI YAPIM İŞİ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CEMALLER KÖYÜ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DDY PROTOKOL AŞAMASINDA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9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CUMAYANI KÖYÜ İÇMESUYU TERFİ HATTI YAPIM İŞİ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CUMAYANI KÖYÜ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28.06.2019 TARİHİNDE İHALESİ YAPILACAK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92192"/>
                  </a:ext>
                </a:extLst>
              </a:tr>
              <a:tr h="8915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İÇME SUYU DEPOSU BAKIM ONARIMI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Bolkuş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 Merkez Mahalle, </a:t>
                      </a:r>
                      <a:b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Saitler Köyü Güney Mahallesi,</a:t>
                      </a:r>
                      <a:b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Kahyalar Köyü Pirinçlik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b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Cemaller Köyü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Akçabük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Mah.</a:t>
                      </a:r>
                      <a:b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62264"/>
                  </a:ext>
                </a:extLst>
              </a:tr>
              <a:tr h="4624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 ARITMA CİHAZI ALIMI VE MONTAJI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KAHYALAR KÖYÜ ÇAKILLAR MEVKİİ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2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KİREÇTEN TIKALI İÇMESUYU BORULARININ AÇILMASI VE TEMİZLENMESİ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Acıöz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 Çay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Mahallesi,Üçbaş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 Güney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Mah.Mehterler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 Merkez Mahalle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YAKLAŞIK MALİYET HAZIR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2" y="1244113"/>
            <a:ext cx="5358960" cy="54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6279"/>
              </p:ext>
            </p:extLst>
          </p:nvPr>
        </p:nvGraphicFramePr>
        <p:xfrm>
          <a:off x="115774" y="1278721"/>
          <a:ext cx="8929750" cy="3757513"/>
        </p:xfrm>
        <a:graphic>
          <a:graphicData uri="http://schemas.openxmlformats.org/drawingml/2006/table">
            <a:tbl>
              <a:tblPr/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0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5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EFLANİ İLÇE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YOLLARI 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8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1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Karlı-Gökgöz Grup yolu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KARLI,YUK.KARLI ,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Aş.Karlı,Gocaoğlu-GÖKGÖZ,GÖKGÖZ,Dayılar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Kayabaşı,Topuzlu,Dere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KM BSK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11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Gelicek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Karacapınar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-Demirli Grup Yolu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GELİCEK,GELİCEK- KARACAPINAR,KARACAPINAR,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Kadıoğlu,DEMİRLİ,DEMİRLİ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İnciğez,Küpelik,Ovacık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 KM BSK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540595"/>
                  </a:ext>
                </a:extLst>
              </a:tr>
              <a:tr h="68804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Beton Kilitli Parke Taşı Alımı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BAŞİĞDİR,BAŞİĞDİR-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BOSTANCI,Avdal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 m2 KÖYİÇİ YOL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27923"/>
              </p:ext>
            </p:extLst>
          </p:nvPr>
        </p:nvGraphicFramePr>
        <p:xfrm>
          <a:off x="214250" y="1302666"/>
          <a:ext cx="8929750" cy="4998351"/>
        </p:xfrm>
        <a:graphic>
          <a:graphicData uri="http://schemas.openxmlformats.org/drawingml/2006/table">
            <a:tbl>
              <a:tblPr/>
              <a:tblGrid>
                <a:gridCol w="25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3696">
                  <a:extLst>
                    <a:ext uri="{9D8B030D-6E8A-4147-A177-3AD203B41FA5}">
                      <a16:colId xmlns:a16="http://schemas.microsoft.com/office/drawing/2014/main" val="3311331175"/>
                    </a:ext>
                  </a:extLst>
                </a:gridCol>
                <a:gridCol w="2293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9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EFLANİ İLÇESİ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İÇMESULARI  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09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80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Osmanlar-Akbaş ve Dere Mahalleleri İçme Suyu Tesisi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OSMANLAR,Akbaş,Dere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YAKLAŞIK MALİYET TESLİM EDİLDİ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Koltucak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 İçme Suyu Tesisi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KOLTUCAK,KÜRT,Alioğlu,Bahçeli,Camili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ENH İZNİ BEKLENİYOR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052510"/>
                  </a:ext>
                </a:extLst>
              </a:tr>
              <a:tr h="45980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Günlüce-Ömüroğlu Mahallesi İçme Suyu Tesisi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GÜNLÜCE,Ömüroğlu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 VE YAKLAŞIK MALİYET AŞAMASINDA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0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Pınarözü-Yayalar İçme Suyu Tesisi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PINARÖZÜ- Yayalar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 VE YAKLAŞIK MALİYET AŞAMASINDA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80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Halkevli-Ortakçı İçme Suyu Tesisi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HALKEVLİ,Ortakçı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ÇEŞME SİT ALANINDA 2. BİR KAYNAK ARANIYOR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0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Çal-Kızılgelik İçme Suyu Tesisi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ÇAL,Kızılgelik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 VE YAKLAŞIK MALİYET 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TESLİM EDİLDİ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84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Sondaj Yeri Tespiti için Jeofizik Çalışması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ADAY,BAKIRCILAR,ÇAMYURT,EMİRLER, GÜNGÖREN, KAVAK, KIRAN,OVAŞEYHLER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ASGARİ MEVSİMDE ÇALIŞMALARA BAŞLANACAK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1844824"/>
            <a:ext cx="7236296" cy="43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3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39331"/>
              </p:ext>
            </p:extLst>
          </p:nvPr>
        </p:nvGraphicFramePr>
        <p:xfrm>
          <a:off x="115774" y="1278721"/>
          <a:ext cx="8929750" cy="3893009"/>
        </p:xfrm>
        <a:graphic>
          <a:graphicData uri="http://schemas.openxmlformats.org/drawingml/2006/table">
            <a:tbl>
              <a:tblPr/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28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ESKİPAZAR 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İLÇESİ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YOLLARI 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SIRT GRUP YOLU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Topcalı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Tamişlar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Boncuklar,Candırlar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İnceboğaz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Salllar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Yeşiller,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Söbüçimen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ve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Çömlekciler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7.5 Km BSK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Muhtalif Köylerin Alt yapısı için Temel malzeme alım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Üçevler,Dersoplan.Sofular,Hasanlar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         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Baytarla,Kabaarmut,Yeşillr,Söbüçimen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Tamışlar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( 10.000 Ton 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1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Muhtalif Köylerin Alt yapısı için Rokmisk (Yama) Temel malzeme alım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Adiller Hamzalar,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Ortaköy,Gözlü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Başpınar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Karaören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Grupları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( 300.000 Ton 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08312"/>
              </p:ext>
            </p:extLst>
          </p:nvPr>
        </p:nvGraphicFramePr>
        <p:xfrm>
          <a:off x="115774" y="1278721"/>
          <a:ext cx="8929750" cy="5330322"/>
        </p:xfrm>
        <a:graphic>
          <a:graphicData uri="http://schemas.openxmlformats.org/drawingml/2006/table">
            <a:tbl>
              <a:tblPr/>
              <a:tblGrid>
                <a:gridCol w="3654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119">
                  <a:extLst>
                    <a:ext uri="{9D8B030D-6E8A-4147-A177-3AD203B41FA5}">
                      <a16:colId xmlns:a16="http://schemas.microsoft.com/office/drawing/2014/main" val="2389419609"/>
                    </a:ext>
                  </a:extLst>
                </a:gridCol>
                <a:gridCol w="182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01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ESKİPAZAR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İLÇESİ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İÇMESULARI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99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Hanköy, Karahasanlar, Babalar,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Üçevler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Köyceğiz Şebeke Yenileme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Hanköy,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Karahasanlar,Babalar,Üçevler,Köyceğiz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ASGARİ MEVSİMDE DRENAJ YAPILACAK DRENAJ SONUCUNA GÖRE PROJE HAZIRLANACAK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Hamamlı Köyü İçme Suyu Şebeke Yapımı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Hamamlı,Merkez,İsmetpaşa</a:t>
                      </a:r>
                      <a:endParaRPr lang="tr-TR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PROJE HAZIR YER SAHİPLERİNDEN İZİNLER ALINIYOR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692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Çaylı Köyü Hamamlı Köyü İçme Suyu Şebeke Yapımı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Çaylı Köyü</a:t>
                      </a:r>
                      <a:endParaRPr lang="tr-T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 VE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YAKLAŞIK MALİYET HAZIR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692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Babalar Köyü Hamamlı Köyü İçme Suyu Şebeke Yapımı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Babalar Köyü</a:t>
                      </a:r>
                      <a:endParaRPr lang="tr-TR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ASGARİ MEVSİMDE SONDAJ YAPILACAK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692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Bölükviran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  Hamamlı Köyü İçme Suyu Şebeke Yapımı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Bölükviran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</a:t>
                      </a:r>
                      <a:endParaRPr lang="tr-T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DRENAJ YAPILDI ENH İZNİ BEKLENİYOR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38115"/>
              </p:ext>
            </p:extLst>
          </p:nvPr>
        </p:nvGraphicFramePr>
        <p:xfrm>
          <a:off x="115774" y="1278721"/>
          <a:ext cx="8929750" cy="2581207"/>
        </p:xfrm>
        <a:graphic>
          <a:graphicData uri="http://schemas.openxmlformats.org/drawingml/2006/table">
            <a:tbl>
              <a:tblPr/>
              <a:tblGrid>
                <a:gridCol w="341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5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ESKİPAZAR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KÜÇÜK ÖLÇEKLİ TARIMSAL SULAMA  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71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ÜÇEVLER KÖYÜ SULAMA KANALI BAKIM ONARIMI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ÜÇEVLER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BAKIM ONARIM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4968819" cy="47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5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40581"/>
              </p:ext>
            </p:extLst>
          </p:nvPr>
        </p:nvGraphicFramePr>
        <p:xfrm>
          <a:off x="115774" y="1278721"/>
          <a:ext cx="8929750" cy="3166669"/>
        </p:xfrm>
        <a:graphic>
          <a:graphicData uri="http://schemas.openxmlformats.org/drawingml/2006/table">
            <a:tbl>
              <a:tblPr/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9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OVACIK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İLÇESİ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YOLLARI 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İmanlar-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Pelitçik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-Beydili-Dökecek Grup Yolu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Başboyunduruk-Beydili-Boduroğlu-Bölükören-Dökecek-Gökçedüz-Pelitçik-Sofuoğlu-Yürekören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 km BSK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Boyalı-Küçüksu-Abdullar Grup Yolu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Abdullar-Boyalı-Çukur-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Ganibeyler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-Küçüksu-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Pürçükören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-Şamlar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 km BSK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04297"/>
                  </a:ext>
                </a:extLst>
              </a:tr>
              <a:tr h="5702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Muhtelif Köylere Parke Yapım İşi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Belen-Çatak-Gümelik-Güneysaz-Hatipoğlu-Pürçükören-Sofuoğlu-Taşoğlu-Yaylacılar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10.850 m2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graphicFrame>
        <p:nvGraphicFramePr>
          <p:cNvPr id="16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879152"/>
              </p:ext>
            </p:extLst>
          </p:nvPr>
        </p:nvGraphicFramePr>
        <p:xfrm>
          <a:off x="0" y="1242140"/>
          <a:ext cx="9143999" cy="5329860"/>
        </p:xfrm>
        <a:graphic>
          <a:graphicData uri="http://schemas.openxmlformats.org/drawingml/2006/table">
            <a:tbl>
              <a:tblPr/>
              <a:tblGrid>
                <a:gridCol w="196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8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KÖYDES GENEL</a:t>
                      </a:r>
                      <a:r>
                        <a:rPr lang="tr-TR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ÖDENEK TABLOSU ( YIL</a:t>
                      </a:r>
                      <a:r>
                        <a:rPr lang="tr-TR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BAZLI )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YILI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ÖDENEĞİ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YILI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ÖDENEĞİ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3.071.401,00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5.244.000,00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18.254.000,00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7.935.000,00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17.957.000,00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5.657.268,00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5.141.000,00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5.979.729,00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9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5.657.000,00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6.386.339,00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9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12.164.965,00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15.475.459,00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93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2011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10.237.797,00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25.792.432,00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674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25.735.689,00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20628"/>
                  </a:ext>
                </a:extLst>
              </a:tr>
              <a:tr h="47658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170.689.079,00</a:t>
                      </a: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3" marR="6533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55651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55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81120"/>
              </p:ext>
            </p:extLst>
          </p:nvPr>
        </p:nvGraphicFramePr>
        <p:xfrm>
          <a:off x="115774" y="1278719"/>
          <a:ext cx="8929750" cy="4165474"/>
        </p:xfrm>
        <a:graphic>
          <a:graphicData uri="http://schemas.openxmlformats.org/drawingml/2006/table">
            <a:tbl>
              <a:tblPr/>
              <a:tblGrid>
                <a:gridCol w="366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502">
                  <a:extLst>
                    <a:ext uri="{9D8B030D-6E8A-4147-A177-3AD203B41FA5}">
                      <a16:colId xmlns:a16="http://schemas.microsoft.com/office/drawing/2014/main" val="2268967674"/>
                    </a:ext>
                  </a:extLst>
                </a:gridCol>
                <a:gridCol w="203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81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OVACIK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İLÇESİ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81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İÇMESULARI 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36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9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Kışla Köyü 100 m³ Depo Yapımı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Pazaryeri Mevkii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PROJELER BİTTİ YAKLAŞIK MALİYET AŞAMASINDA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9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İmanlar Köyü İsale Hattı Yapım İşi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Merkez ve Ömerler Mevkii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PROJELER BİTTİ YAKLAŞIK MALİYET AŞAMASINDA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5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Sofuoğlu Köyü Drenaj ve Kaptaj Yapımı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Merkez ve Sarıoğlu Mevkii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DRENAJ İÇİN ASGARİ MEVSİM BEKLENİYOR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70" y="1196752"/>
            <a:ext cx="379530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66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70004"/>
              </p:ext>
            </p:extLst>
          </p:nvPr>
        </p:nvGraphicFramePr>
        <p:xfrm>
          <a:off x="115774" y="1278721"/>
          <a:ext cx="8929750" cy="2592828"/>
        </p:xfrm>
        <a:graphic>
          <a:graphicData uri="http://schemas.openxmlformats.org/drawingml/2006/table">
            <a:tbl>
              <a:tblPr/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7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SAFRANBOLU 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İLÇESİ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YOLLARI 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7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KARAPINAR DÜZCE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Yazıköy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,Düzce,Karapınar, 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Ağaçkese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Km BSK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8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ÇAVUŞLAR-HACILAROBASI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Çavuşlar,Hacılarobası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 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Km BSK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84423"/>
              </p:ext>
            </p:extLst>
          </p:nvPr>
        </p:nvGraphicFramePr>
        <p:xfrm>
          <a:off x="115774" y="1278720"/>
          <a:ext cx="8929750" cy="4783727"/>
        </p:xfrm>
        <a:graphic>
          <a:graphicData uri="http://schemas.openxmlformats.org/drawingml/2006/table">
            <a:tbl>
              <a:tblPr/>
              <a:tblGrid>
                <a:gridCol w="247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976">
                  <a:extLst>
                    <a:ext uri="{9D8B030D-6E8A-4147-A177-3AD203B41FA5}">
                      <a16:colId xmlns:a16="http://schemas.microsoft.com/office/drawing/2014/main" val="2933125241"/>
                    </a:ext>
                  </a:extLst>
                </a:gridCol>
                <a:gridCol w="3137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9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SAFRANBOLU</a:t>
                      </a:r>
                      <a:r>
                        <a:rPr lang="tr-TR" sz="14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İLÇESİ</a:t>
                      </a:r>
                      <a:endParaRPr lang="tr-TR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İÇMESULARI</a:t>
                      </a:r>
                      <a:r>
                        <a:rPr lang="tr-TR" sz="14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2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860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KADIBÜKÜ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75M3 BETONARME DEPO VE 2450 M ŞEBEKE YAPIMI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MERKEZ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 HAZIR ORMAN İZNİ BEKLENİYOR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18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YOLBAŞI İSALE YAPIMI VE TERFİ HATTI YAPIMI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MOĞOL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 VE YAKLAŞIK MALİYET TESLİM EDİLDİ </a:t>
                      </a:r>
                    </a:p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İHALE AŞAMASINDA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2143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OVAKÖSELER 30 M3 BETANARME DEPO,ŞEBEKE YAPIMI,TERFİ HATTI,TERFİ BİNASI VE GÜNEŞ ENERJİ SİSTEMİ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CENDİRİŞ</a:t>
                      </a: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 VE YAKLAŞIK MALİYET HAZIR ENH VE ORMAN İZNİ BEKLENİYOR</a:t>
                      </a: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30" y="1628800"/>
            <a:ext cx="5986374" cy="47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59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16880"/>
              </p:ext>
            </p:extLst>
          </p:nvPr>
        </p:nvGraphicFramePr>
        <p:xfrm>
          <a:off x="115774" y="1278720"/>
          <a:ext cx="8929750" cy="4454262"/>
        </p:xfrm>
        <a:graphic>
          <a:graphicData uri="http://schemas.openxmlformats.org/drawingml/2006/table">
            <a:tbl>
              <a:tblPr/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8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YENİCE 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İLÇESİ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8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YOLLARI 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9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79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Akmanlar Köyü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Kızıltopraklar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-Tükenmezler Mah. Yolu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Kızıltoprak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-Tükenmezler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Km BSK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79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Yazıköy İncebacaklar Mah.Yolu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İncebacaklar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Mah.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BSK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79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Cihanbey Köyü Merkez-Belen-Karapınar Mah. Yolu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Merkez-Belen-Karapınar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 Km BSK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48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Muhtelif Köy Yolları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Kayaarkası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Halemoğlu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Mah.)-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Ibrıcak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(Merkez Mah.)-Tır(Merkez Mah.)-Yamaç(Aşağı Mah.)-Hisar(Çakıllar Mah.)-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Şirinköy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(Merkez Mah.)-Saray(Merkez Mah.)-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Değirmenyanı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(Alagözler Mah.)-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Gökbel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Merkez Mah.)-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Derebaşı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(Merkez Mah.)-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Keyfallar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(Merkez Mah.)-Yirmibeşoğlu (Kazancılar Mah.)-Abdullahoğlu (Merkez Mah.)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14.500m2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94237"/>
              </p:ext>
            </p:extLst>
          </p:nvPr>
        </p:nvGraphicFramePr>
        <p:xfrm>
          <a:off x="115774" y="1278721"/>
          <a:ext cx="8929750" cy="4951642"/>
        </p:xfrm>
        <a:graphic>
          <a:graphicData uri="http://schemas.openxmlformats.org/drawingml/2006/table">
            <a:tbl>
              <a:tblPr/>
              <a:tblGrid>
                <a:gridCol w="1909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2474">
                  <a:extLst>
                    <a:ext uri="{9D8B030D-6E8A-4147-A177-3AD203B41FA5}">
                      <a16:colId xmlns:a16="http://schemas.microsoft.com/office/drawing/2014/main" val="2265582429"/>
                    </a:ext>
                  </a:extLst>
                </a:gridCol>
                <a:gridCol w="327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5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YENİCE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İLÇESİ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5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İÇME SULARI 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9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477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ABDULLAHOĞLU KÖYÜ 10 M3 BETONARME DEPO VE İSALE HATTI YENİLEME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Abdullahoğlu Köyü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Erikçioğlu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Mah.</a:t>
                      </a: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YAKLAŞIK MALİYET TESLİM EDİLDİ İHALE AŞAMASINDA</a:t>
                      </a: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04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AKMANLAR KÖYÜ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M3 BETONARME DEPO YAPIMI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Akmanlar Köyü Merkez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185"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YEŞİLKÖY KÖYÜ 50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M3 BETONARME DEPO YAPIMI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YEŞİLKÖY Köyü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Karakavuz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1043400" y="2176185"/>
            <a:ext cx="7848600" cy="1774304"/>
          </a:xfrm>
          <a:prstGeom prst="rect">
            <a:avLst/>
          </a:prstGeom>
        </p:spPr>
        <p:txBody>
          <a:bodyPr/>
          <a:lstStyle/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 YILI</a:t>
            </a:r>
          </a:p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6" lvl="0" indent="-171446" algn="ctr" defTabSz="685783">
              <a:lnSpc>
                <a:spcPct val="90000"/>
              </a:lnSpc>
              <a:spcBef>
                <a:spcPts val="750"/>
              </a:spcBef>
              <a:defRPr/>
            </a:pPr>
            <a:r>
              <a:rPr lang="tr-TR" sz="2800" dirty="0"/>
              <a:t>KÖYDES DEVAM EDEN İŞLER LİSTESİ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00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26512"/>
              </p:ext>
            </p:extLst>
          </p:nvPr>
        </p:nvGraphicFramePr>
        <p:xfrm>
          <a:off x="71125" y="1331770"/>
          <a:ext cx="8929750" cy="2455439"/>
        </p:xfrm>
        <a:graphic>
          <a:graphicData uri="http://schemas.openxmlformats.org/drawingml/2006/table">
            <a:tbl>
              <a:tblPr/>
              <a:tblGrid>
                <a:gridCol w="2207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3960">
                  <a:extLst>
                    <a:ext uri="{9D8B030D-6E8A-4147-A177-3AD203B41FA5}">
                      <a16:colId xmlns:a16="http://schemas.microsoft.com/office/drawing/2014/main" val="1024486159"/>
                    </a:ext>
                  </a:extLst>
                </a:gridCol>
                <a:gridCol w="206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2018 YILI DEVAM EDEN İŞLER LİSTESİ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MERKEZ İLÇE İÇME SUYU YATIRIMLARI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946"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  <a:p>
                      <a:pPr algn="ctr" fontAlgn="b"/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İŞİN MAHİYETİ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953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Bürnük</a:t>
                      </a:r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köyü kalafatlar </a:t>
                      </a:r>
                      <a:r>
                        <a:rPr lang="tr-TR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mah.</a:t>
                      </a:r>
                      <a:endParaRPr lang="tr-T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Terfi hattı yapım işi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Memba tahsis çalışmaları devam ediyor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80918C9E-1AD3-488B-9421-B73555B9D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94237"/>
              </p:ext>
            </p:extLst>
          </p:nvPr>
        </p:nvGraphicFramePr>
        <p:xfrm>
          <a:off x="100921" y="3931664"/>
          <a:ext cx="8929750" cy="2393890"/>
        </p:xfrm>
        <a:graphic>
          <a:graphicData uri="http://schemas.openxmlformats.org/drawingml/2006/table">
            <a:tbl>
              <a:tblPr/>
              <a:tblGrid>
                <a:gridCol w="2207841">
                  <a:extLst>
                    <a:ext uri="{9D8B030D-6E8A-4147-A177-3AD203B41FA5}">
                      <a16:colId xmlns:a16="http://schemas.microsoft.com/office/drawing/2014/main" val="1845670399"/>
                    </a:ext>
                  </a:extLst>
                </a:gridCol>
                <a:gridCol w="4653960">
                  <a:extLst>
                    <a:ext uri="{9D8B030D-6E8A-4147-A177-3AD203B41FA5}">
                      <a16:colId xmlns:a16="http://schemas.microsoft.com/office/drawing/2014/main" val="3055047100"/>
                    </a:ext>
                  </a:extLst>
                </a:gridCol>
                <a:gridCol w="2067949">
                  <a:extLst>
                    <a:ext uri="{9D8B030D-6E8A-4147-A177-3AD203B41FA5}">
                      <a16:colId xmlns:a16="http://schemas.microsoft.com/office/drawing/2014/main" val="247253594"/>
                    </a:ext>
                  </a:extLst>
                </a:gridCol>
              </a:tblGrid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EFLANİ  İLÇESİ İÇME SUYU YATIRIMLARI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7888"/>
                  </a:ext>
                </a:extLst>
              </a:tr>
              <a:tr h="556946"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  <a:p>
                      <a:pPr algn="ctr" fontAlgn="b"/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İŞİN MAHİYETİ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4264"/>
                  </a:ext>
                </a:extLst>
              </a:tr>
              <a:tr h="5171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Mülayim köyü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Şebeke yapım işi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Yaklaşık maliyet teslim edildi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45996"/>
                  </a:ext>
                </a:extLst>
              </a:tr>
              <a:tr h="5171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Başiğdir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Depo bakım onarım işi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Yaklaşık maliyet teslim edildi</a:t>
                      </a:r>
                    </a:p>
                    <a:p>
                      <a:pPr algn="ctr" fontAlgn="ctr"/>
                      <a:endParaRPr lang="tr-T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76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744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85411"/>
              </p:ext>
            </p:extLst>
          </p:nvPr>
        </p:nvGraphicFramePr>
        <p:xfrm>
          <a:off x="71125" y="1331770"/>
          <a:ext cx="8929750" cy="2910852"/>
        </p:xfrm>
        <a:graphic>
          <a:graphicData uri="http://schemas.openxmlformats.org/drawingml/2006/table">
            <a:tbl>
              <a:tblPr/>
              <a:tblGrid>
                <a:gridCol w="2207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3960">
                  <a:extLst>
                    <a:ext uri="{9D8B030D-6E8A-4147-A177-3AD203B41FA5}">
                      <a16:colId xmlns:a16="http://schemas.microsoft.com/office/drawing/2014/main" val="1024486159"/>
                    </a:ext>
                  </a:extLst>
                </a:gridCol>
                <a:gridCol w="206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2018 YILI DEVAM EDEN İŞLER LİSTESİ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ESKİPAZAR İLÇESİ İÇME SUYU YATIRIMLARI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946"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  <a:p>
                      <a:pPr algn="ctr" fontAlgn="b"/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İŞİN MAHİYETİ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İmanlar köyü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m3 depo 2 adet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kollektör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binası ve 2000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İçmesuyu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hattı yapım işi.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Bitti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272714"/>
                  </a:ext>
                </a:extLst>
              </a:tr>
              <a:tr h="679283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Boncuklar köyü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Pelitcik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mah.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Enerji nakil hattı proje yapımı ve enerji nakil hattı yapım işi.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Projeler onaylandı elektrik geçici kabul aşamasında.(%95)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05620"/>
                  </a:ext>
                </a:extLst>
              </a:tr>
            </a:tbl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3F6DE9B-313A-478F-AF66-5BF1E5E87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01131"/>
              </p:ext>
            </p:extLst>
          </p:nvPr>
        </p:nvGraphicFramePr>
        <p:xfrm>
          <a:off x="71125" y="4752563"/>
          <a:ext cx="8929750" cy="1785275"/>
        </p:xfrm>
        <a:graphic>
          <a:graphicData uri="http://schemas.openxmlformats.org/drawingml/2006/table">
            <a:tbl>
              <a:tblPr/>
              <a:tblGrid>
                <a:gridCol w="2207841">
                  <a:extLst>
                    <a:ext uri="{9D8B030D-6E8A-4147-A177-3AD203B41FA5}">
                      <a16:colId xmlns:a16="http://schemas.microsoft.com/office/drawing/2014/main" val="3107765684"/>
                    </a:ext>
                  </a:extLst>
                </a:gridCol>
                <a:gridCol w="4653960">
                  <a:extLst>
                    <a:ext uri="{9D8B030D-6E8A-4147-A177-3AD203B41FA5}">
                      <a16:colId xmlns:a16="http://schemas.microsoft.com/office/drawing/2014/main" val="3889010256"/>
                    </a:ext>
                  </a:extLst>
                </a:gridCol>
                <a:gridCol w="2067949">
                  <a:extLst>
                    <a:ext uri="{9D8B030D-6E8A-4147-A177-3AD203B41FA5}">
                      <a16:colId xmlns:a16="http://schemas.microsoft.com/office/drawing/2014/main" val="3934647079"/>
                    </a:ext>
                  </a:extLst>
                </a:gridCol>
              </a:tblGrid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YENİCE İLÇESİ İÇME SUYU YATIRIMLARI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25222"/>
                  </a:ext>
                </a:extLst>
              </a:tr>
              <a:tr h="556946"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  <a:p>
                      <a:pPr algn="ctr" fontAlgn="b"/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İŞİN MAHİYETİ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1836"/>
                  </a:ext>
                </a:extLst>
              </a:tr>
              <a:tr h="5171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Değirmenyanı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 Merkez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Mahallle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İçmesuyu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İsale ve Terfi Hattı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Yaklaşık maliyet teslim edildi</a:t>
                      </a:r>
                    </a:p>
                    <a:p>
                      <a:pPr algn="ctr" rtl="0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744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19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95922"/>
              </p:ext>
            </p:extLst>
          </p:nvPr>
        </p:nvGraphicFramePr>
        <p:xfrm>
          <a:off x="69275" y="1205350"/>
          <a:ext cx="9033162" cy="52897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049">
                  <a:extLst>
                    <a:ext uri="{9D8B030D-6E8A-4147-A177-3AD203B41FA5}">
                      <a16:colId xmlns:a16="http://schemas.microsoft.com/office/drawing/2014/main" val="2177395440"/>
                    </a:ext>
                  </a:extLst>
                </a:gridCol>
                <a:gridCol w="248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532">
                  <a:extLst>
                    <a:ext uri="{9D8B030D-6E8A-4147-A177-3AD203B41FA5}">
                      <a16:colId xmlns:a16="http://schemas.microsoft.com/office/drawing/2014/main" val="533264531"/>
                    </a:ext>
                  </a:extLst>
                </a:gridCol>
              </a:tblGrid>
              <a:tr h="54075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2019 YILI KÖYDES ÖDENEK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6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İLÇESİ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ÖDENEK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4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MERKEZ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3.183.017,41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4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EFLANİ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3.262.414,22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74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ESKİPAZAR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2488.024,95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74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OVACIK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2.331.472,30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74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SAFRANBOLU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3.656.957,03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74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YENİCE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2.607.810,16</a:t>
                      </a:r>
                      <a:endParaRPr lang="tr-TR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9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ÖZEL İDARE ORTAK ALIM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AKARYAKIT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7.205.992,92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8.205.992,92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97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CBS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1.000.000,00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8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41718"/>
                  </a:ext>
                </a:extLst>
              </a:tr>
              <a:tr h="4637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TOPLAM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25.735.689,00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71008"/>
              </p:ext>
            </p:extLst>
          </p:nvPr>
        </p:nvGraphicFramePr>
        <p:xfrm>
          <a:off x="71125" y="1218278"/>
          <a:ext cx="8929750" cy="2636635"/>
        </p:xfrm>
        <a:graphic>
          <a:graphicData uri="http://schemas.openxmlformats.org/drawingml/2006/table">
            <a:tbl>
              <a:tblPr/>
              <a:tblGrid>
                <a:gridCol w="251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4471">
                  <a:extLst>
                    <a:ext uri="{9D8B030D-6E8A-4147-A177-3AD203B41FA5}">
                      <a16:colId xmlns:a16="http://schemas.microsoft.com/office/drawing/2014/main" val="1024486159"/>
                    </a:ext>
                  </a:extLst>
                </a:gridCol>
                <a:gridCol w="206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2018 YILI DEVAM EDEN İŞLER LİSTESİ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OVACIK İLÇESİ YOL YATIRIMLARI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  <a:p>
                      <a:pPr algn="ctr" fontAlgn="b"/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İŞİN MAHİYETİ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Ambarözü,Belen,Çatak,Güneysaz,pürçükören,Sarılar,Sofuoğlu,soğanlı,Sülük,</a:t>
                      </a:r>
                    </a:p>
                    <a:p>
                      <a:pPr algn="l" rtl="0" fontAlgn="ctr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Taşoğlu,Yaylacılar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Köyleri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Muhtelif Köylere Kilitli Parke alım işi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30 Fesih Edildi  Yeniden İhalesi Yapılacak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15371"/>
                  </a:ext>
                </a:extLst>
              </a:tr>
            </a:tbl>
          </a:graphicData>
        </a:graphic>
      </p:graphicFrame>
      <p:graphicFrame>
        <p:nvGraphicFramePr>
          <p:cNvPr id="10" name="7 Tablo">
            <a:extLst>
              <a:ext uri="{FF2B5EF4-FFF2-40B4-BE49-F238E27FC236}">
                <a16:creationId xmlns:a16="http://schemas.microsoft.com/office/drawing/2014/main" id="{479B259A-D602-42CC-B42F-F0F87FA21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32047"/>
              </p:ext>
            </p:extLst>
          </p:nvPr>
        </p:nvGraphicFramePr>
        <p:xfrm>
          <a:off x="107125" y="4335392"/>
          <a:ext cx="8929750" cy="2455439"/>
        </p:xfrm>
        <a:graphic>
          <a:graphicData uri="http://schemas.openxmlformats.org/drawingml/2006/table">
            <a:tbl>
              <a:tblPr/>
              <a:tblGrid>
                <a:gridCol w="2207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3960">
                  <a:extLst>
                    <a:ext uri="{9D8B030D-6E8A-4147-A177-3AD203B41FA5}">
                      <a16:colId xmlns:a16="http://schemas.microsoft.com/office/drawing/2014/main" val="1024486159"/>
                    </a:ext>
                  </a:extLst>
                </a:gridCol>
                <a:gridCol w="206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2018 YILI DEVAM EDEN İŞLER LİSTESİ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YENİCE İLÇESİ YOL YATIRIMLARI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946"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  <a:p>
                      <a:pPr algn="ctr" fontAlgn="b"/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İŞİN MAHİYETİ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Keyfallar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Abdullahoğlu Gurup yolu Çeltik Köy yolu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Muhtelif Köylere Menfez Borusu Alım İşi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80 Devam Ediyor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15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62438"/>
              </p:ext>
            </p:extLst>
          </p:nvPr>
        </p:nvGraphicFramePr>
        <p:xfrm>
          <a:off x="173142" y="1346835"/>
          <a:ext cx="8858314" cy="513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6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6262">
                <a:tc gridSpan="6"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2019 KÖYDES</a:t>
                      </a:r>
                      <a:r>
                        <a:rPr lang="tr-TR" sz="1400" baseline="0" dirty="0">
                          <a:solidFill>
                            <a:schemeClr val="tx1"/>
                          </a:solidFill>
                        </a:rPr>
                        <a:t> PROGRAMI PROJE SAYILARI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35"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İLÇESİ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YOL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İÇME SUYU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ATIK</a:t>
                      </a:r>
                      <a:r>
                        <a:rPr lang="tr-TR" sz="1400" b="1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SU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SULAMA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Merkez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Eflani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Eskipazar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Ovacık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Safranbolu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Yenice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20">
                <a:tc>
                  <a:txBody>
                    <a:bodyPr/>
                    <a:lstStyle/>
                    <a:p>
                      <a:r>
                        <a:rPr lang="tr-TR" sz="1400" b="1" dirty="0"/>
                        <a:t>TOPLAM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26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47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55356"/>
              </p:ext>
            </p:extLst>
          </p:nvPr>
        </p:nvGraphicFramePr>
        <p:xfrm>
          <a:off x="228009" y="1259856"/>
          <a:ext cx="8568000" cy="536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3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373">
                <a:tc gridSpan="4"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2019 KÖYDES</a:t>
                      </a:r>
                      <a:r>
                        <a:rPr lang="tr-TR" sz="1800" baseline="0" dirty="0">
                          <a:solidFill>
                            <a:schemeClr val="tx1"/>
                          </a:solidFill>
                        </a:rPr>
                        <a:t> YOL PROGRAM İCMALİ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99"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İLÇESİ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Asfalt ( BSK ) km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Parke (m2)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Nüfus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Merkez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3.157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Eflani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834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Eskipazar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2.186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Ovacık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10.850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2.512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Safranbolu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1.249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Yenice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14.500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2.527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tr-TR" sz="2000" b="1" dirty="0"/>
                        <a:t>TOPLAM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58,4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31.350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12.465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40831"/>
              </p:ext>
            </p:extLst>
          </p:nvPr>
        </p:nvGraphicFramePr>
        <p:xfrm>
          <a:off x="129971" y="1207261"/>
          <a:ext cx="8831148" cy="5292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9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3742">
                <a:tc gridSpan="7"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2019 KÖYDES</a:t>
                      </a:r>
                      <a:r>
                        <a:rPr lang="tr-TR" sz="1400" baseline="0" dirty="0">
                          <a:solidFill>
                            <a:schemeClr val="tx1"/>
                          </a:solidFill>
                        </a:rPr>
                        <a:t> İÇME SUYU VE KANALİZASYON PROGRAM İCMALİ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88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İLÇESİ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İÇME SUYU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KÜÇÜK ÖLÇEKLİ SULAMA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88">
                <a:tc vMerge="1">
                  <a:txBody>
                    <a:bodyPr/>
                    <a:lstStyle/>
                    <a:p>
                      <a:pPr algn="ctr"/>
                      <a:endParaRPr lang="tr-TR" sz="16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KÖY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BAĞLI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NÜFUS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KÖY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BAĞLI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NÜFUS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latin typeface="Calibri"/>
                          <a:ea typeface="Calibri"/>
                          <a:cs typeface="Times New Roman"/>
                        </a:rPr>
                        <a:t>Merkez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4.428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latin typeface="Calibri"/>
                          <a:ea typeface="Calibri"/>
                          <a:cs typeface="Times New Roman"/>
                        </a:rPr>
                        <a:t>Eflani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latin typeface="Calibri"/>
                          <a:ea typeface="Calibri"/>
                          <a:cs typeface="Times New Roman"/>
                        </a:rPr>
                        <a:t>Eskipazar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1.942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latin typeface="Calibri"/>
                          <a:ea typeface="Calibri"/>
                          <a:cs typeface="Times New Roman"/>
                        </a:rPr>
                        <a:t>Ovacık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latin typeface="Calibri"/>
                          <a:ea typeface="Calibri"/>
                          <a:cs typeface="Times New Roman"/>
                        </a:rPr>
                        <a:t>Safranbolu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latin typeface="Calibri"/>
                          <a:ea typeface="Calibri"/>
                          <a:cs typeface="Times New Roman"/>
                        </a:rPr>
                        <a:t>Yenice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513">
                <a:tc>
                  <a:txBody>
                    <a:bodyPr/>
                    <a:lstStyle/>
                    <a:p>
                      <a:r>
                        <a:rPr lang="tr-TR" sz="1400" b="1" dirty="0"/>
                        <a:t>TOPLAM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7.271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273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294704D-ECAD-4BF4-9575-AF5EA696A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6888"/>
              </p:ext>
            </p:extLst>
          </p:nvPr>
        </p:nvGraphicFramePr>
        <p:xfrm>
          <a:off x="252000" y="1331855"/>
          <a:ext cx="8554375" cy="5125216"/>
        </p:xfrm>
        <a:graphic>
          <a:graphicData uri="http://schemas.openxmlformats.org/drawingml/2006/table">
            <a:tbl>
              <a:tblPr/>
              <a:tblGrid>
                <a:gridCol w="3771108">
                  <a:extLst>
                    <a:ext uri="{9D8B030D-6E8A-4147-A177-3AD203B41FA5}">
                      <a16:colId xmlns:a16="http://schemas.microsoft.com/office/drawing/2014/main" val="13340376"/>
                    </a:ext>
                  </a:extLst>
                </a:gridCol>
                <a:gridCol w="1501913">
                  <a:extLst>
                    <a:ext uri="{9D8B030D-6E8A-4147-A177-3AD203B41FA5}">
                      <a16:colId xmlns:a16="http://schemas.microsoft.com/office/drawing/2014/main" val="3945623469"/>
                    </a:ext>
                  </a:extLst>
                </a:gridCol>
                <a:gridCol w="3281354">
                  <a:extLst>
                    <a:ext uri="{9D8B030D-6E8A-4147-A177-3AD203B41FA5}">
                      <a16:colId xmlns:a16="http://schemas.microsoft.com/office/drawing/2014/main" val="2807283596"/>
                    </a:ext>
                  </a:extLst>
                </a:gridCol>
              </a:tblGrid>
              <a:tr h="5646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 HİZMET PROGRAMLARI VE DİĞER İŞLER İTİBARIYLA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 </a:t>
                      </a:r>
                      <a:b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Ödeneği (TL)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15575"/>
                  </a:ext>
                </a:extLst>
              </a:tr>
              <a:tr h="2877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- KÖYLERE HİZMET GÖTÜRME BİRLİKLERİ PROJELERİ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96855"/>
                  </a:ext>
                </a:extLst>
              </a:tr>
              <a:tr h="28773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Köy Yolları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14.365.698,92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036125"/>
                  </a:ext>
                </a:extLst>
              </a:tr>
              <a:tr h="28773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Köy İçme Suları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2.585.891,53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350056"/>
                  </a:ext>
                </a:extLst>
              </a:tr>
              <a:tr h="28773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Küçük Ölçekli Sulama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720706"/>
                  </a:ext>
                </a:extLst>
              </a:tr>
              <a:tr h="28773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Atık Su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512526"/>
                  </a:ext>
                </a:extLst>
              </a:tr>
              <a:tr h="28773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Tüm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KHGB'lerin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Yönetim Gideri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538.105,62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657795"/>
                  </a:ext>
                </a:extLst>
              </a:tr>
              <a:tr h="28773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Tüm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KHGB'lerin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Müşavirlik Hizmetleri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397984"/>
                  </a:ext>
                </a:extLst>
              </a:tr>
              <a:tr h="2877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 Toplam (A)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17.529.696,07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39527"/>
                  </a:ext>
                </a:extLst>
              </a:tr>
              <a:tr h="2877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 - İL ÖZEL İDARESİ PROJELERİ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331876"/>
                  </a:ext>
                </a:extLst>
              </a:tr>
              <a:tr h="139542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İl Özel İdaresi Ortak Alım Ödeneği (Asfalt, madeni yağ, akaryakıt, boru, sayısal harita,  trafik işaret levhaları, yedek parça, araç kiralama, iş makinası lastiği,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etüd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 ve teknik kontrollük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8.205.992,93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046403"/>
                  </a:ext>
                </a:extLst>
              </a:tr>
              <a:tr h="2877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 Toplam (B)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8.205.992,93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063374"/>
                  </a:ext>
                </a:extLst>
              </a:tr>
              <a:tr h="2877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 - İL TOPLAM ÖDENEĞİ (A+B)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25.735.689,00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3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8" y="52841"/>
            <a:ext cx="1251934" cy="8627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3275856" y="52841"/>
            <a:ext cx="3495250" cy="598084"/>
          </a:xfrm>
          <a:prstGeom prst="rect">
            <a:avLst/>
          </a:prstGeom>
          <a:noFill/>
        </p:spPr>
        <p:txBody>
          <a:bodyPr wrap="square" lIns="104621" tIns="52310" rIns="104621" bIns="52310" rtlCol="0">
            <a:spAutoFit/>
          </a:bodyPr>
          <a:lstStyle/>
          <a:p>
            <a:pPr algn="ctr"/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085339" y="638583"/>
            <a:ext cx="1876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Karabük İl Özel İdaresi</a:t>
            </a:r>
          </a:p>
        </p:txBody>
      </p:sp>
      <p:cxnSp>
        <p:nvCxnSpPr>
          <p:cNvPr id="11" name="Düz Bağlayıcı 1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9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92" y="1501324"/>
            <a:ext cx="4184493" cy="51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625"/>
            <a:ext cx="1057351" cy="10083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25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996964" y="179482"/>
            <a:ext cx="29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KARABÜK VALİLİĞİ</a:t>
            </a:r>
          </a:p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 Özel İdaresi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2000" y="1962056"/>
            <a:ext cx="8568000" cy="857533"/>
          </a:xfrm>
          <a:prstGeom prst="rect">
            <a:avLst/>
          </a:prstGeom>
          <a:noFill/>
        </p:spPr>
        <p:txBody>
          <a:bodyPr wrap="square" lIns="180000" tIns="72000" rIns="180000" rtlCol="0">
            <a:spAutoFit/>
          </a:bodyPr>
          <a:lstStyle/>
          <a:p>
            <a:pPr algn="just"/>
            <a:endParaRPr lang="tr-TR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12" name="Picture 3" descr="C:\Users\casper-\Desktop\YAYIN KÖYDES YAYINLARI\KÖY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4" y="42204"/>
            <a:ext cx="1003351" cy="1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39824"/>
              </p:ext>
            </p:extLst>
          </p:nvPr>
        </p:nvGraphicFramePr>
        <p:xfrm>
          <a:off x="115774" y="1223301"/>
          <a:ext cx="8929750" cy="4811737"/>
        </p:xfrm>
        <a:graphic>
          <a:graphicData uri="http://schemas.openxmlformats.org/drawingml/2006/table">
            <a:tbl>
              <a:tblPr/>
              <a:tblGrid>
                <a:gridCol w="285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9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MERKEZ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İLÇE</a:t>
                      </a:r>
                      <a:endParaRPr lang="tr-TR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  KÖY YOLLARI PROJE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2" marR="6622" marT="66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81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Adı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Yeri (köy veya bağlısı)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Açıklama </a:t>
                      </a:r>
                    </a:p>
                  </a:txBody>
                  <a:tcPr marL="6622" marR="6622" marT="6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2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Kızılcaören-Bürnük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 Grup Yolu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Yk.Kızılcaören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(Merkez)(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Karaseyitler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)(Tepe)                                                   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Bürnük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(Demirciler) (Seyitler) (Kalafatlar) (Yazıcılar) 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Kayadibi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Km BSK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6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Saitler Güney-Gölören Grup yolu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Saitler Köyü (Merkez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Gölören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Köyü (Merkez Mahalle)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Km BSK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Burunsuz Köy Yolu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Burunsuz Köyü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(Merkez Mahalle)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Km BSK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Ödemiş Köy Yolu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Ödemiş Köyü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(Merkez Mahalle)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 Km BSK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7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Rotmiks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Akören-Kadıköy-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Güneşli-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Düzçam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Grup Yolu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km Malzemeli Bakım/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Rotmix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Yama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1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1879</Words>
  <Application>Microsoft Office PowerPoint</Application>
  <PresentationFormat>Ekran Gösterisi (4:3)</PresentationFormat>
  <Paragraphs>622</Paragraphs>
  <Slides>30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Arial</vt:lpstr>
      <vt:lpstr>Arial Tur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Gökhan ÇINAR</dc:creator>
  <cp:lastModifiedBy>iRFAN</cp:lastModifiedBy>
  <cp:revision>89</cp:revision>
  <dcterms:created xsi:type="dcterms:W3CDTF">2018-02-22T11:25:21Z</dcterms:created>
  <dcterms:modified xsi:type="dcterms:W3CDTF">2019-06-28T08:49:29Z</dcterms:modified>
</cp:coreProperties>
</file>